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5" r:id="rId10"/>
    <p:sldId id="263" r:id="rId11"/>
    <p:sldId id="266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cid:5326877C-9390-451E-BFAA-C2875958CEAE@gateway.2wire.net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16833"/>
            <a:ext cx="7772400" cy="1683618"/>
          </a:xfrm>
        </p:spPr>
        <p:txBody>
          <a:bodyPr/>
          <a:lstStyle>
            <a:lvl1pPr algn="ctr">
              <a:defRPr b="1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Facilitator name, date etc.</a:t>
            </a:r>
            <a:endParaRPr lang="en-GB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4"/>
          <a:stretch/>
        </p:blipFill>
        <p:spPr>
          <a:xfrm>
            <a:off x="0" y="2857"/>
            <a:ext cx="9144000" cy="1049879"/>
          </a:xfrm>
          <a:prstGeom prst="rect">
            <a:avLst/>
          </a:prstGeom>
        </p:spPr>
      </p:pic>
      <p:pic>
        <p:nvPicPr>
          <p:cNvPr id="9" name="Picture 8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88" t="92971" r="-26888" b="2664"/>
          <a:stretch/>
        </p:blipFill>
        <p:spPr bwMode="auto">
          <a:xfrm>
            <a:off x="2458675" y="6079578"/>
            <a:ext cx="914400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40" y="5830982"/>
            <a:ext cx="1936204" cy="838378"/>
          </a:xfrm>
          <a:prstGeom prst="rect">
            <a:avLst/>
          </a:prstGeom>
        </p:spPr>
      </p:pic>
      <p:pic>
        <p:nvPicPr>
          <p:cNvPr id="11" name="Picture 10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1" r="91250" b="2664"/>
          <a:stretch/>
        </p:blipFill>
        <p:spPr bwMode="auto">
          <a:xfrm>
            <a:off x="-4514" y="6079578"/>
            <a:ext cx="40005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395536" y="6228020"/>
            <a:ext cx="954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53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65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6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354162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324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6165304"/>
            <a:ext cx="9180512" cy="692856"/>
            <a:chOff x="410988" y="6344818"/>
            <a:chExt cx="8733012" cy="513342"/>
          </a:xfrm>
        </p:grpSpPr>
        <p:pic>
          <p:nvPicPr>
            <p:cNvPr id="9" name="Picture 8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86" t="235" b="235"/>
            <a:stretch/>
          </p:blipFill>
          <p:spPr>
            <a:xfrm>
              <a:off x="4002318" y="6344818"/>
              <a:ext cx="5141682" cy="513342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28" t="235" r="16521" b="235"/>
            <a:stretch/>
          </p:blipFill>
          <p:spPr>
            <a:xfrm>
              <a:off x="410988" y="6344818"/>
              <a:ext cx="3591330" cy="513342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04664"/>
            <a:ext cx="1792188" cy="77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74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27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86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59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2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98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90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4E04-FA3B-4CC2-B22B-1F4522E7061B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59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geographical challenge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GB" sz="2400" dirty="0" smtClean="0"/>
              <a:t>David Scott</a:t>
            </a:r>
          </a:p>
          <a:p>
            <a:pPr algn="l"/>
            <a:r>
              <a:rPr lang="en-GB" sz="2400" dirty="0" smtClean="0"/>
              <a:t>Institutional Support and Development Manager</a:t>
            </a:r>
          </a:p>
          <a:p>
            <a:pPr algn="l"/>
            <a:endParaRPr lang="en-GB" sz="2400" dirty="0" smtClean="0"/>
          </a:p>
          <a:p>
            <a:pPr algn="l"/>
            <a:r>
              <a:rPr lang="en-GB" sz="1800" dirty="0" smtClean="0"/>
              <a:t>14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August 2014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3756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solutions have you tried?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790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 solutions?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Student led</a:t>
            </a:r>
          </a:p>
          <a:p>
            <a:r>
              <a:rPr lang="en-GB" sz="2800" dirty="0" smtClean="0"/>
              <a:t>Equity of service</a:t>
            </a:r>
          </a:p>
          <a:p>
            <a:r>
              <a:rPr lang="en-GB" sz="2800" dirty="0" smtClean="0"/>
              <a:t>Strong communication links</a:t>
            </a:r>
          </a:p>
          <a:p>
            <a:r>
              <a:rPr lang="en-GB" sz="2800" dirty="0" smtClean="0"/>
              <a:t>Use of virtual technology to capture feedback and views</a:t>
            </a:r>
          </a:p>
          <a:p>
            <a:r>
              <a:rPr lang="en-GB" sz="2800" dirty="0" smtClean="0"/>
              <a:t>Student Association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17306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support is required?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86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Regionalisation challenges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Multi-campus colleges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Medium to large distances between campuses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Differing ethos and backgrounds between campuses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UHI position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5420" t="9722" r="9308" b="5788"/>
          <a:stretch/>
        </p:blipFill>
        <p:spPr bwMode="auto">
          <a:xfrm>
            <a:off x="251520" y="1412776"/>
            <a:ext cx="7992888" cy="44641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809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UHI distances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Perth to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sz="2400" dirty="0" smtClean="0"/>
              <a:t>Moray			134</a:t>
            </a:r>
          </a:p>
          <a:p>
            <a:r>
              <a:rPr lang="en-GB" sz="2400" dirty="0" err="1" smtClean="0"/>
              <a:t>Lews</a:t>
            </a:r>
            <a:r>
              <a:rPr lang="en-GB" sz="2400" dirty="0" smtClean="0"/>
              <a:t> Castle		270</a:t>
            </a:r>
          </a:p>
          <a:p>
            <a:r>
              <a:rPr lang="en-GB" sz="2400" dirty="0" smtClean="0"/>
              <a:t>Shetland			306</a:t>
            </a:r>
          </a:p>
          <a:p>
            <a:r>
              <a:rPr lang="en-GB" sz="2400" dirty="0" smtClean="0"/>
              <a:t>North Highland		156</a:t>
            </a:r>
          </a:p>
          <a:p>
            <a:r>
              <a:rPr lang="en-GB" sz="2400" dirty="0" smtClean="0"/>
              <a:t>West Highland		101</a:t>
            </a:r>
          </a:p>
          <a:p>
            <a:r>
              <a:rPr lang="en-GB" sz="2400" dirty="0" smtClean="0"/>
              <a:t>Inverness		115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4186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Differing colleges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Large urban college </a:t>
            </a:r>
          </a:p>
          <a:p>
            <a:r>
              <a:rPr lang="en-GB" dirty="0" smtClean="0"/>
              <a:t>Smaller rural community college</a:t>
            </a:r>
          </a:p>
          <a:p>
            <a:endParaRPr lang="en-GB" dirty="0"/>
          </a:p>
          <a:p>
            <a:r>
              <a:rPr lang="en-GB" dirty="0" smtClean="0"/>
              <a:t>Three colleges of equal size but serving differing communities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46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University of Cumbria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“When it comes to students’ union activity – be this sport, society participation or debates – it can be a challenge to reach students and encourage them to get involved. Imagine, however, the difficulty of engaging students across not just one, but multiple campuses and satellite sites.”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4900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Potential challenges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Local campus identity vs central union identity</a:t>
            </a:r>
          </a:p>
          <a:p>
            <a:r>
              <a:rPr lang="en-GB" sz="2400" dirty="0" smtClean="0"/>
              <a:t>Operating services and activities equitably</a:t>
            </a:r>
          </a:p>
          <a:p>
            <a:r>
              <a:rPr lang="en-GB" sz="2400" dirty="0" smtClean="0"/>
              <a:t>Engagement with members over large distances</a:t>
            </a:r>
          </a:p>
          <a:p>
            <a:r>
              <a:rPr lang="en-GB" sz="2400" dirty="0" smtClean="0"/>
              <a:t>Resourcing and supporting officers and staff</a:t>
            </a:r>
          </a:p>
          <a:p>
            <a:r>
              <a:rPr lang="en-GB" sz="2400" dirty="0" smtClean="0"/>
              <a:t>Developing democracy and accountability</a:t>
            </a:r>
          </a:p>
          <a:p>
            <a:r>
              <a:rPr lang="en-GB" sz="2400" dirty="0" smtClean="0"/>
              <a:t>Communication across a dispersed officer and staff team</a:t>
            </a:r>
          </a:p>
          <a:p>
            <a:r>
              <a:rPr lang="en-GB" sz="2400" dirty="0" smtClean="0"/>
              <a:t>Repetition of basic services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234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 challenges?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What are the challenges of trying to support and represent students in a multi-campus college?</a:t>
            </a:r>
          </a:p>
          <a:p>
            <a:r>
              <a:rPr lang="en-GB" sz="2400" dirty="0" smtClean="0"/>
              <a:t>How do you reach and support the diverse range of students who attend your college?</a:t>
            </a:r>
          </a:p>
          <a:p>
            <a:r>
              <a:rPr lang="en-GB" sz="2400" dirty="0" smtClean="0"/>
              <a:t>What are your views of how to balance centralised against local activities?</a:t>
            </a:r>
          </a:p>
          <a:p>
            <a:r>
              <a:rPr lang="en-GB" sz="2400" dirty="0" smtClean="0"/>
              <a:t>What communication strategies do you use to ensure you get to all students?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58952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your challenges?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089884"/>
      </p:ext>
    </p:extLst>
  </p:cSld>
  <p:clrMapOvr>
    <a:masterClrMapping/>
  </p:clrMapOvr>
</p:sld>
</file>

<file path=ppt/theme/theme1.xml><?xml version="1.0" encoding="utf-8"?>
<a:theme xmlns:a="http://schemas.openxmlformats.org/drawingml/2006/main" name="sparqs presentation 2014">
  <a:themeElements>
    <a:clrScheme name="Ali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00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sparqs presentation 2014</Template>
  <TotalTime>216</TotalTime>
  <Words>259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sparqs presentation 2014</vt:lpstr>
      <vt:lpstr>The geographical challenge</vt:lpstr>
      <vt:lpstr>Regionalisation challenges</vt:lpstr>
      <vt:lpstr>UHI position</vt:lpstr>
      <vt:lpstr>UHI distances </vt:lpstr>
      <vt:lpstr>Differing colleges</vt:lpstr>
      <vt:lpstr>University of Cumbria</vt:lpstr>
      <vt:lpstr>Potential challenges</vt:lpstr>
      <vt:lpstr>What are the challenges?</vt:lpstr>
      <vt:lpstr>What are your challenges?</vt:lpstr>
      <vt:lpstr>What solutions have you tried?</vt:lpstr>
      <vt:lpstr>What are the solutions?</vt:lpstr>
      <vt:lpstr>What support is required?</vt:lpstr>
    </vt:vector>
  </TitlesOfParts>
  <Company>NUS 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geographical challenge</dc:title>
  <dc:creator>NUS ORG</dc:creator>
  <cp:lastModifiedBy>NUS ORG</cp:lastModifiedBy>
  <cp:revision>8</cp:revision>
  <dcterms:created xsi:type="dcterms:W3CDTF">2014-08-06T09:13:53Z</dcterms:created>
  <dcterms:modified xsi:type="dcterms:W3CDTF">2014-10-07T09:45:04Z</dcterms:modified>
</cp:coreProperties>
</file>